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handoutMasterIdLst>
    <p:handoutMasterId r:id="rId16"/>
  </p:handoutMasterIdLst>
  <p:sldIdLst>
    <p:sldId id="375" r:id="rId2"/>
    <p:sldId id="426" r:id="rId3"/>
    <p:sldId id="435" r:id="rId4"/>
    <p:sldId id="436" r:id="rId5"/>
    <p:sldId id="437" r:id="rId6"/>
    <p:sldId id="438" r:id="rId7"/>
    <p:sldId id="439" r:id="rId8"/>
    <p:sldId id="440" r:id="rId9"/>
    <p:sldId id="441" r:id="rId10"/>
    <p:sldId id="442" r:id="rId11"/>
    <p:sldId id="443" r:id="rId12"/>
    <p:sldId id="444" r:id="rId13"/>
    <p:sldId id="445" r:id="rId14"/>
    <p:sldId id="38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2/15/2023</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2/15/2023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2/15/2023</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מערכת מידע</a:t>
            </a:r>
          </a:p>
          <a:p>
            <a:pPr algn="r" rtl="1">
              <a:lnSpc>
                <a:spcPct val="150000"/>
              </a:lnSpc>
            </a:pPr>
            <a:r>
              <a:rPr lang="he-IL" dirty="0">
                <a:latin typeface="Arial" panose="020B0604020202020204" pitchFamily="34" charset="0"/>
                <a:cs typeface="Arial" panose="020B0604020202020204" pitchFamily="34" charset="0"/>
              </a:rPr>
              <a:t>הצורך במידע בארגונים:</a:t>
            </a:r>
          </a:p>
          <a:p>
            <a:pPr algn="r" rtl="1">
              <a:lnSpc>
                <a:spcPct val="150000"/>
              </a:lnSpc>
            </a:pPr>
            <a:r>
              <a:rPr lang="he-IL" dirty="0">
                <a:latin typeface="Arial" panose="020B0604020202020204" pitchFamily="34" charset="0"/>
                <a:cs typeface="Arial" panose="020B0604020202020204" pitchFamily="34" charset="0"/>
              </a:rPr>
              <a:t>באמצעות מידע ניתן לנהל את העסק, לנתח מידע, לשפר ביצועים והכנסות ועוד. </a:t>
            </a:r>
          </a:p>
          <a:p>
            <a:pPr algn="r" rtl="1">
              <a:lnSpc>
                <a:spcPct val="150000"/>
              </a:lnSpc>
            </a:pPr>
            <a:r>
              <a:rPr lang="he-IL" dirty="0">
                <a:latin typeface="Arial" panose="020B0604020202020204" pitchFamily="34" charset="0"/>
                <a:cs typeface="Arial" panose="020B0604020202020204" pitchFamily="34" charset="0"/>
              </a:rPr>
              <a:t>הצורך במידע משתנה בהתאם לדרגים השונים בארגון. מערכת המידע צריכה לספק את הצרכים של כל הדרגים הללו.</a:t>
            </a:r>
          </a:p>
          <a:p>
            <a:pPr algn="r" rtl="1">
              <a:lnSpc>
                <a:spcPct val="150000"/>
              </a:lnSpc>
            </a:pPr>
            <a:r>
              <a:rPr lang="he-IL" dirty="0">
                <a:latin typeface="Arial" panose="020B0604020202020204" pitchFamily="34" charset="0"/>
                <a:cs typeface="Arial" panose="020B0604020202020204" pitchFamily="34" charset="0"/>
              </a:rPr>
              <a:t>הצגה גרפית של המידע עשויה לסייע רבות לשימוש המוצלח בו.</a:t>
            </a:r>
          </a:p>
        </p:txBody>
      </p:sp>
      <p:pic>
        <p:nvPicPr>
          <p:cNvPr id="7" name="Picture 2">
            <a:extLst>
              <a:ext uri="{FF2B5EF4-FFF2-40B4-BE49-F238E27FC236}">
                <a16:creationId xmlns:a16="http://schemas.microsoft.com/office/drawing/2014/main" id="{D16E5007-F9DE-0F70-6788-C6D9DA78AD81}"/>
              </a:ext>
            </a:extLst>
          </p:cNvPr>
          <p:cNvPicPr>
            <a:picLocks noChangeAspect="1" noChangeArrowheads="1"/>
          </p:cNvPicPr>
          <p:nvPr/>
        </p:nvPicPr>
        <p:blipFill>
          <a:blip r:embed="rId4"/>
          <a:srcRect/>
          <a:stretch/>
        </p:blipFill>
        <p:spPr bwMode="auto">
          <a:xfrm>
            <a:off x="697258" y="2665996"/>
            <a:ext cx="4668535" cy="29141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1323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בסיסי נתונים</a:t>
            </a:r>
            <a:endParaRPr lang="en-US" sz="19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b="1" dirty="0">
                <a:latin typeface="Arial" panose="020B0604020202020204" pitchFamily="34" charset="0"/>
                <a:cs typeface="Arial" panose="020B0604020202020204" pitchFamily="34" charset="0"/>
              </a:rPr>
              <a:t>בסיס נתונים </a:t>
            </a:r>
            <a:r>
              <a:rPr lang="he-IL" dirty="0">
                <a:latin typeface="Arial" panose="020B0604020202020204" pitchFamily="34" charset="0"/>
                <a:cs typeface="Arial" panose="020B0604020202020204" pitchFamily="34" charset="0"/>
              </a:rPr>
              <a:t>הוא מאגר מידע, המנקז אליו נתונים מאינספור מקורות. נתונים אלו יכולים להיות פנים ארגוניים כמו רשימות, טבלאות, מעקב אחר נושאים שונים או חוץ ארגוניים כמו ניתוח מידע מפורטלים אינטרנטיים, ניתוח מידע על מתחרים, מעקב אחר לידים ברשתות החברתיות ובקמפיינים השיווקיים וכן הלאה.</a:t>
            </a:r>
          </a:p>
          <a:p>
            <a:pPr algn="r" rtl="1">
              <a:lnSpc>
                <a:spcPct val="150000"/>
              </a:lnSpc>
            </a:pPr>
            <a:endParaRPr lang="en-US" dirty="0">
              <a:latin typeface="Arial" panose="020B0604020202020204" pitchFamily="34" charset="0"/>
              <a:cs typeface="Arial" panose="020B0604020202020204" pitchFamily="34" charset="0"/>
            </a:endParaRPr>
          </a:p>
          <a:p>
            <a:pPr algn="r" rtl="1">
              <a:lnSpc>
                <a:spcPct val="150000"/>
              </a:lnSpc>
            </a:pPr>
            <a:r>
              <a:rPr lang="he-IL" b="1" dirty="0">
                <a:latin typeface="Arial" panose="020B0604020202020204" pitchFamily="34" charset="0"/>
                <a:cs typeface="Arial" panose="020B0604020202020204" pitchFamily="34" charset="0"/>
              </a:rPr>
              <a:t>נתון</a:t>
            </a:r>
            <a:r>
              <a:rPr lang="he-IL" dirty="0">
                <a:latin typeface="Arial" panose="020B0604020202020204" pitchFamily="34" charset="0"/>
                <a:cs typeface="Arial" panose="020B0604020202020204" pitchFamily="34" charset="0"/>
              </a:rPr>
              <a:t> הוא ביטוי כמותי או מילולי של עובדות.</a:t>
            </a:r>
          </a:p>
          <a:p>
            <a:pPr algn="r" rtl="1">
              <a:lnSpc>
                <a:spcPct val="150000"/>
              </a:lnSpc>
            </a:pPr>
            <a:r>
              <a:rPr lang="he-IL" b="1" dirty="0">
                <a:latin typeface="Arial" panose="020B0604020202020204" pitchFamily="34" charset="0"/>
                <a:cs typeface="Arial" panose="020B0604020202020204" pitchFamily="34" charset="0"/>
              </a:rPr>
              <a:t>מידע</a:t>
            </a:r>
            <a:r>
              <a:rPr lang="he-IL" dirty="0">
                <a:latin typeface="Arial" panose="020B0604020202020204" pitchFamily="34" charset="0"/>
                <a:cs typeface="Arial" panose="020B0604020202020204" pitchFamily="34" charset="0"/>
              </a:rPr>
              <a:t> הנו נתון או אוסף של נתונים שבוצעו עליהם פעולות שונות, לצורך ביצוע פעולה או לצורך קבלת החלטה.</a:t>
            </a:r>
          </a:p>
          <a:p>
            <a:pPr algn="r" rtl="1">
              <a:lnSpc>
                <a:spcPct val="150000"/>
              </a:lnSpc>
            </a:pPr>
            <a:r>
              <a:rPr lang="he-IL" b="1" dirty="0">
                <a:latin typeface="Arial" panose="020B0604020202020204" pitchFamily="34" charset="0"/>
                <a:cs typeface="Arial" panose="020B0604020202020204" pitchFamily="34" charset="0"/>
              </a:rPr>
              <a:t>מאגר נתונים </a:t>
            </a:r>
            <a:r>
              <a:rPr lang="he-IL" dirty="0">
                <a:latin typeface="Arial" panose="020B0604020202020204" pitchFamily="34" charset="0"/>
                <a:cs typeface="Arial" panose="020B0604020202020204" pitchFamily="34" charset="0"/>
              </a:rPr>
              <a:t>- מאגרי נתונים מהווים מרכיב חשוב של מערכת מידע.</a:t>
            </a:r>
          </a:p>
          <a:p>
            <a:pPr algn="r" rtl="1">
              <a:lnSpc>
                <a:spcPct val="150000"/>
              </a:lnSpc>
            </a:pPr>
            <a:r>
              <a:rPr lang="he-IL" b="1" dirty="0">
                <a:latin typeface="Arial" panose="020B0604020202020204" pitchFamily="34" charset="0"/>
                <a:cs typeface="Arial" panose="020B0604020202020204" pitchFamily="34" charset="0"/>
              </a:rPr>
              <a:t>מסד נתונים </a:t>
            </a:r>
            <a:r>
              <a:rPr lang="he-IL" dirty="0">
                <a:latin typeface="Arial" panose="020B0604020202020204" pitchFamily="34" charset="0"/>
                <a:cs typeface="Arial" panose="020B0604020202020204" pitchFamily="34" charset="0"/>
              </a:rPr>
              <a:t>- אוסף של מאגרי מידע ממוחשבים הכוללים את כל המידע הקשור לנושא או לארגון מסוים ומנוהלים במרוכז, כיחידה אחת.</a:t>
            </a:r>
          </a:p>
        </p:txBody>
      </p:sp>
      <p:pic>
        <p:nvPicPr>
          <p:cNvPr id="7" name="Picture 2">
            <a:extLst>
              <a:ext uri="{FF2B5EF4-FFF2-40B4-BE49-F238E27FC236}">
                <a16:creationId xmlns:a16="http://schemas.microsoft.com/office/drawing/2014/main" id="{D16E5007-F9DE-0F70-6788-C6D9DA78AD81}"/>
              </a:ext>
            </a:extLst>
          </p:cNvPr>
          <p:cNvPicPr>
            <a:picLocks noChangeAspect="1" noChangeArrowheads="1"/>
          </p:cNvPicPr>
          <p:nvPr/>
        </p:nvPicPr>
        <p:blipFill>
          <a:blip r:embed="rId4"/>
          <a:srcRect/>
          <a:stretch/>
        </p:blipFill>
        <p:spPr bwMode="auto">
          <a:xfrm>
            <a:off x="908848" y="2122403"/>
            <a:ext cx="4245355" cy="2914116"/>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B65AA00C-A387-C46F-8B96-93472910DF09}"/>
              </a:ext>
            </a:extLst>
          </p:cNvPr>
          <p:cNvGrpSpPr/>
          <p:nvPr/>
        </p:nvGrpSpPr>
        <p:grpSpPr>
          <a:xfrm>
            <a:off x="1175572" y="5307299"/>
            <a:ext cx="3711905" cy="681576"/>
            <a:chOff x="2588651" y="5836779"/>
            <a:chExt cx="3047333" cy="559548"/>
          </a:xfrm>
        </p:grpSpPr>
        <p:sp>
          <p:nvSpPr>
            <p:cNvPr id="8" name="Text Placeholder 6">
              <a:extLst>
                <a:ext uri="{FF2B5EF4-FFF2-40B4-BE49-F238E27FC236}">
                  <a16:creationId xmlns:a16="http://schemas.microsoft.com/office/drawing/2014/main" id="{CAF96C81-30A0-5AF1-BD85-00DC9BFC2F28}"/>
                </a:ext>
              </a:extLst>
            </p:cNvPr>
            <p:cNvSpPr txBox="1">
              <a:spLocks/>
            </p:cNvSpPr>
            <p:nvPr/>
          </p:nvSpPr>
          <p:spPr>
            <a:xfrm>
              <a:off x="4874151" y="5836779"/>
              <a:ext cx="761833" cy="559548"/>
            </a:xfrm>
            <a:prstGeom prst="rect">
              <a:avLst/>
            </a:prstGeom>
          </p:spPr>
          <p:style>
            <a:lnRef idx="2">
              <a:schemeClr val="dk1"/>
            </a:lnRef>
            <a:fillRef idx="1">
              <a:schemeClr val="lt1"/>
            </a:fillRef>
            <a:effectRef idx="0">
              <a:schemeClr val="dk1"/>
            </a:effectRef>
            <a:fontRef idx="minor">
              <a:schemeClr val="dk1"/>
            </a:fontRef>
          </p:style>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rtl="1">
                <a:lnSpc>
                  <a:spcPct val="150000"/>
                </a:lnSpc>
                <a:spcBef>
                  <a:spcPts val="600"/>
                </a:spcBef>
              </a:pPr>
              <a:r>
                <a:rPr lang="he-IL" sz="1800" b="1" dirty="0">
                  <a:solidFill>
                    <a:srgbClr val="92D050"/>
                  </a:solidFill>
                  <a:latin typeface="Arial" panose="020B0604020202020204" pitchFamily="34" charset="0"/>
                  <a:cs typeface="Arial" panose="020B0604020202020204" pitchFamily="34" charset="0"/>
                </a:rPr>
                <a:t>נתונים</a:t>
              </a:r>
              <a:endParaRPr lang="he-IL" dirty="0">
                <a:latin typeface="Arial" panose="020B0604020202020204" pitchFamily="34" charset="0"/>
                <a:cs typeface="Arial" panose="020B0604020202020204" pitchFamily="34" charset="0"/>
              </a:endParaRPr>
            </a:p>
          </p:txBody>
        </p:sp>
        <p:sp>
          <p:nvSpPr>
            <p:cNvPr id="10" name="Text Placeholder 6">
              <a:extLst>
                <a:ext uri="{FF2B5EF4-FFF2-40B4-BE49-F238E27FC236}">
                  <a16:creationId xmlns:a16="http://schemas.microsoft.com/office/drawing/2014/main" id="{B44D0C96-DB88-70EA-B380-F2D597D17E94}"/>
                </a:ext>
              </a:extLst>
            </p:cNvPr>
            <p:cNvSpPr txBox="1">
              <a:spLocks/>
            </p:cNvSpPr>
            <p:nvPr/>
          </p:nvSpPr>
          <p:spPr>
            <a:xfrm>
              <a:off x="3640508" y="5836779"/>
              <a:ext cx="948583" cy="559548"/>
            </a:xfrm>
            <a:prstGeom prst="rect">
              <a:avLst/>
            </a:prstGeom>
          </p:spPr>
          <p:style>
            <a:lnRef idx="2">
              <a:schemeClr val="dk1"/>
            </a:lnRef>
            <a:fillRef idx="1">
              <a:schemeClr val="lt1"/>
            </a:fillRef>
            <a:effectRef idx="0">
              <a:schemeClr val="dk1"/>
            </a:effectRef>
            <a:fontRef idx="minor">
              <a:schemeClr val="dk1"/>
            </a:fontRef>
          </p:style>
          <p:txBody>
            <a:bodyPr vert="horz" lIns="0" tIns="45720" rIns="0" bIns="45720" rtlCol="0" anchor="t">
              <a:no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rtl="1">
                <a:lnSpc>
                  <a:spcPct val="120000"/>
                </a:lnSpc>
                <a:spcBef>
                  <a:spcPts val="600"/>
                </a:spcBef>
              </a:pPr>
              <a:r>
                <a:rPr lang="he-IL" sz="1400" b="1" dirty="0">
                  <a:solidFill>
                    <a:srgbClr val="92D050"/>
                  </a:solidFill>
                  <a:latin typeface="Arial" panose="020B0604020202020204" pitchFamily="34" charset="0"/>
                  <a:cs typeface="Arial" panose="020B0604020202020204" pitchFamily="34" charset="0"/>
                </a:rPr>
                <a:t>עיבוד</a:t>
              </a:r>
            </a:p>
            <a:p>
              <a:pPr algn="ctr" rtl="1">
                <a:lnSpc>
                  <a:spcPct val="120000"/>
                </a:lnSpc>
                <a:spcBef>
                  <a:spcPts val="600"/>
                </a:spcBef>
              </a:pPr>
              <a:r>
                <a:rPr lang="he-IL" sz="1400" b="1" dirty="0">
                  <a:solidFill>
                    <a:srgbClr val="92D050"/>
                  </a:solidFill>
                  <a:latin typeface="Arial" panose="020B0604020202020204" pitchFamily="34" charset="0"/>
                  <a:cs typeface="Arial" panose="020B0604020202020204" pitchFamily="34" charset="0"/>
                </a:rPr>
                <a:t>נתונים</a:t>
              </a:r>
              <a:endParaRPr lang="he-IL" sz="1400" dirty="0">
                <a:latin typeface="Arial" panose="020B0604020202020204" pitchFamily="34" charset="0"/>
                <a:cs typeface="Arial" panose="020B0604020202020204" pitchFamily="34" charset="0"/>
              </a:endParaRPr>
            </a:p>
          </p:txBody>
        </p:sp>
        <p:sp>
          <p:nvSpPr>
            <p:cNvPr id="12" name="Text Placeholder 6">
              <a:extLst>
                <a:ext uri="{FF2B5EF4-FFF2-40B4-BE49-F238E27FC236}">
                  <a16:creationId xmlns:a16="http://schemas.microsoft.com/office/drawing/2014/main" id="{C58AD756-3082-0C94-8879-4E8E8B90FBEA}"/>
                </a:ext>
              </a:extLst>
            </p:cNvPr>
            <p:cNvSpPr txBox="1">
              <a:spLocks/>
            </p:cNvSpPr>
            <p:nvPr/>
          </p:nvSpPr>
          <p:spPr>
            <a:xfrm>
              <a:off x="2588651" y="5836779"/>
              <a:ext cx="761833" cy="559548"/>
            </a:xfrm>
            <a:prstGeom prst="rect">
              <a:avLst/>
            </a:prstGeom>
          </p:spPr>
          <p:style>
            <a:lnRef idx="2">
              <a:schemeClr val="dk1"/>
            </a:lnRef>
            <a:fillRef idx="1">
              <a:schemeClr val="lt1"/>
            </a:fillRef>
            <a:effectRef idx="0">
              <a:schemeClr val="dk1"/>
            </a:effectRef>
            <a:fontRef idx="minor">
              <a:schemeClr val="dk1"/>
            </a:fontRef>
          </p:style>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rtl="1">
                <a:lnSpc>
                  <a:spcPct val="150000"/>
                </a:lnSpc>
                <a:spcBef>
                  <a:spcPts val="600"/>
                </a:spcBef>
              </a:pPr>
              <a:r>
                <a:rPr lang="he-IL" sz="1800" b="1" dirty="0">
                  <a:solidFill>
                    <a:srgbClr val="92D050"/>
                  </a:solidFill>
                  <a:latin typeface="Arial" panose="020B0604020202020204" pitchFamily="34" charset="0"/>
                  <a:cs typeface="Arial" panose="020B0604020202020204" pitchFamily="34" charset="0"/>
                </a:rPr>
                <a:t>מידע</a:t>
              </a:r>
              <a:endParaRPr lang="he-IL" dirty="0">
                <a:latin typeface="Arial" panose="020B0604020202020204" pitchFamily="34" charset="0"/>
                <a:cs typeface="Arial" panose="020B0604020202020204" pitchFamily="34" charset="0"/>
              </a:endParaRPr>
            </a:p>
          </p:txBody>
        </p:sp>
        <p:cxnSp>
          <p:nvCxnSpPr>
            <p:cNvPr id="4" name="Straight Arrow Connector 3">
              <a:extLst>
                <a:ext uri="{FF2B5EF4-FFF2-40B4-BE49-F238E27FC236}">
                  <a16:creationId xmlns:a16="http://schemas.microsoft.com/office/drawing/2014/main" id="{090E7892-786B-9F90-770C-82F4D17EC6CB}"/>
                </a:ext>
              </a:extLst>
            </p:cNvPr>
            <p:cNvCxnSpPr>
              <a:stCxn id="8" idx="1"/>
              <a:endCxn id="10" idx="3"/>
            </p:cNvCxnSpPr>
            <p:nvPr/>
          </p:nvCxnSpPr>
          <p:spPr>
            <a:xfrm flipH="1">
              <a:off x="4589091" y="6116553"/>
              <a:ext cx="28506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341D0196-A9BD-B970-3070-BA273EA57727}"/>
                </a:ext>
              </a:extLst>
            </p:cNvPr>
            <p:cNvCxnSpPr/>
            <p:nvPr/>
          </p:nvCxnSpPr>
          <p:spPr>
            <a:xfrm flipH="1">
              <a:off x="3355448" y="6095801"/>
              <a:ext cx="28506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462551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אבטחת מערכת המידע</a:t>
            </a:r>
            <a:endParaRPr lang="en-US" sz="19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dirty="0">
                <a:latin typeface="Arial" panose="020B0604020202020204" pitchFamily="34" charset="0"/>
                <a:cs typeface="Arial" panose="020B0604020202020204" pitchFamily="34" charset="0"/>
              </a:rPr>
              <a:t>אבטחה מנזקים פנימיים:</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נזקי טבע</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קרינה/חום</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שגיאת אנוש (במכוון או בשגגה)</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גילוי נתונים במקרה</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תקלות מכאניות</a:t>
            </a:r>
          </a:p>
        </p:txBody>
      </p:sp>
      <p:pic>
        <p:nvPicPr>
          <p:cNvPr id="7" name="Picture 2">
            <a:extLst>
              <a:ext uri="{FF2B5EF4-FFF2-40B4-BE49-F238E27FC236}">
                <a16:creationId xmlns:a16="http://schemas.microsoft.com/office/drawing/2014/main" id="{D16E5007-F9DE-0F70-6788-C6D9DA78AD81}"/>
              </a:ext>
            </a:extLst>
          </p:cNvPr>
          <p:cNvPicPr>
            <a:picLocks noChangeAspect="1" noChangeArrowheads="1"/>
          </p:cNvPicPr>
          <p:nvPr/>
        </p:nvPicPr>
        <p:blipFill>
          <a:blip r:embed="rId4"/>
          <a:srcRect/>
          <a:stretch/>
        </p:blipFill>
        <p:spPr bwMode="auto">
          <a:xfrm>
            <a:off x="749092" y="2867715"/>
            <a:ext cx="4564868" cy="2510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26742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אבטחת מערכת המידע</a:t>
            </a:r>
            <a:endParaRPr lang="en-US" sz="19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dirty="0">
                <a:latin typeface="Arial" panose="020B0604020202020204" pitchFamily="34" charset="0"/>
                <a:cs typeface="Arial" panose="020B0604020202020204" pitchFamily="34" charset="0"/>
              </a:rPr>
              <a:t>הדרך לאבטחת המידע:</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הפעלת מערכת הרשאות לשימוש במערכת המידע</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הצפנת תקשורת</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רישום ממוחשב של יומן משתמשים מפורט</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הכנת תוכנית להתאוששות מערכת המידע לאחר שנגרם נזק</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הצטיידות בחומרה לגיבוי מקרי תקלה</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הצטיידות בתוכנת אנטי-וירוס לתיקון מקרי וירוס</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הפעלת גיבוי סדיר לתוכנה ולנתונים</a:t>
            </a:r>
          </a:p>
        </p:txBody>
      </p:sp>
      <p:pic>
        <p:nvPicPr>
          <p:cNvPr id="7" name="Picture 2">
            <a:extLst>
              <a:ext uri="{FF2B5EF4-FFF2-40B4-BE49-F238E27FC236}">
                <a16:creationId xmlns:a16="http://schemas.microsoft.com/office/drawing/2014/main" id="{D16E5007-F9DE-0F70-6788-C6D9DA78AD81}"/>
              </a:ext>
            </a:extLst>
          </p:cNvPr>
          <p:cNvPicPr>
            <a:picLocks noChangeAspect="1" noChangeArrowheads="1"/>
          </p:cNvPicPr>
          <p:nvPr/>
        </p:nvPicPr>
        <p:blipFill>
          <a:blip r:embed="rId4"/>
          <a:srcRect/>
          <a:stretch/>
        </p:blipFill>
        <p:spPr bwMode="auto">
          <a:xfrm>
            <a:off x="914394" y="2428237"/>
            <a:ext cx="4234264" cy="33896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5907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77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300" b="1" dirty="0">
                <a:solidFill>
                  <a:srgbClr val="92D050"/>
                </a:solidFill>
                <a:latin typeface="Arial" panose="020B0604020202020204" pitchFamily="34" charset="0"/>
                <a:cs typeface="Arial" panose="020B0604020202020204" pitchFamily="34" charset="0"/>
              </a:rPr>
              <a:t>מערכת הפעלה</a:t>
            </a:r>
          </a:p>
          <a:p>
            <a:pPr algn="r" rtl="1">
              <a:lnSpc>
                <a:spcPct val="150000"/>
              </a:lnSpc>
            </a:pPr>
            <a:r>
              <a:rPr lang="he-IL" sz="1600" dirty="0">
                <a:latin typeface="Arial" panose="020B0604020202020204" pitchFamily="34" charset="0"/>
                <a:cs typeface="Arial" panose="020B0604020202020204" pitchFamily="34" charset="0"/>
              </a:rPr>
              <a:t>מערכת הפעלה היא תוכנה המקשרת בין רכיבי החומרה, התוכניות והמשתמשים ומספקת שירותים לתוכניות ולמשתמשים. למעשה, היא ממשק בין האדם למכונה. מערכת ההפעלה אחראית על ניהול המידע ששמור בזיכרון ובאמצעי האחסון ועל ניהול ותאום בין כל הרכיבים של המחשב. זו התוכנה הראשונה שעולה עם הדלקת המחשב והיא זו המאפשרת לו לפעול.</a:t>
            </a:r>
          </a:p>
          <a:p>
            <a:pPr algn="r" rtl="1">
              <a:lnSpc>
                <a:spcPct val="150000"/>
              </a:lnSpc>
            </a:pPr>
            <a:r>
              <a:rPr lang="he-IL" sz="1600" b="1" dirty="0">
                <a:latin typeface="Arial" panose="020B0604020202020204" pitchFamily="34" charset="0"/>
                <a:cs typeface="Arial" panose="020B0604020202020204" pitchFamily="34" charset="0"/>
              </a:rPr>
              <a:t>אתחול</a:t>
            </a:r>
            <a:r>
              <a:rPr lang="he-IL" sz="1600" dirty="0">
                <a:latin typeface="Arial" panose="020B0604020202020204" pitchFamily="34" charset="0"/>
                <a:cs typeface="Arial" panose="020B0604020202020204" pitchFamily="34" charset="0"/>
              </a:rPr>
              <a:t> - תהליך טעינתה של מערכת ההפעלה, המתבצע עם הדלקת המחשב.</a:t>
            </a:r>
          </a:p>
          <a:p>
            <a:pPr algn="r" rtl="1">
              <a:lnSpc>
                <a:spcPct val="150000"/>
              </a:lnSpc>
            </a:pPr>
            <a:endParaRPr lang="he-IL" sz="1600" dirty="0">
              <a:latin typeface="Arial" panose="020B0604020202020204" pitchFamily="34" charset="0"/>
              <a:cs typeface="Arial" panose="020B0604020202020204" pitchFamily="34" charset="0"/>
            </a:endParaRPr>
          </a:p>
          <a:p>
            <a:pPr algn="r" rtl="1">
              <a:lnSpc>
                <a:spcPct val="150000"/>
              </a:lnSpc>
            </a:pPr>
            <a:r>
              <a:rPr lang="he-IL" sz="1600" b="1" dirty="0">
                <a:latin typeface="Arial" panose="020B0604020202020204" pitchFamily="34" charset="0"/>
                <a:cs typeface="Arial" panose="020B0604020202020204" pitchFamily="34" charset="0"/>
              </a:rPr>
              <a:t>שלושה תפקידים עיקריים של מערכת ההפעלה:</a:t>
            </a:r>
          </a:p>
          <a:p>
            <a:pPr marL="342900" indent="-342900" algn="r" rtl="1">
              <a:lnSpc>
                <a:spcPct val="150000"/>
              </a:lnSpc>
              <a:buFont typeface="+mj-lt"/>
              <a:buAutoNum type="arabicPeriod"/>
            </a:pPr>
            <a:r>
              <a:rPr lang="he-IL" sz="1600" dirty="0">
                <a:latin typeface="Arial" panose="020B0604020202020204" pitchFamily="34" charset="0"/>
                <a:cs typeface="Arial" panose="020B0604020202020204" pitchFamily="34" charset="0"/>
              </a:rPr>
              <a:t>הקצאת משאבי החומרה</a:t>
            </a:r>
          </a:p>
          <a:p>
            <a:pPr marL="342900" indent="-342900" algn="r" rtl="1">
              <a:lnSpc>
                <a:spcPct val="150000"/>
              </a:lnSpc>
              <a:buFont typeface="+mj-lt"/>
              <a:buAutoNum type="arabicPeriod"/>
            </a:pPr>
            <a:r>
              <a:rPr lang="he-IL" sz="1600" dirty="0">
                <a:latin typeface="Arial" panose="020B0604020202020204" pitchFamily="34" charset="0"/>
                <a:cs typeface="Arial" panose="020B0604020202020204" pitchFamily="34" charset="0"/>
              </a:rPr>
              <a:t>תזמון פעולות רכיבי החומרה ומרכיבי התוכנה</a:t>
            </a:r>
          </a:p>
          <a:p>
            <a:pPr marL="342900" indent="-342900" algn="r" rtl="1">
              <a:lnSpc>
                <a:spcPct val="150000"/>
              </a:lnSpc>
              <a:buFont typeface="+mj-lt"/>
              <a:buAutoNum type="arabicPeriod"/>
            </a:pPr>
            <a:r>
              <a:rPr lang="he-IL" sz="1600" dirty="0">
                <a:latin typeface="Arial" panose="020B0604020202020204" pitchFamily="34" charset="0"/>
                <a:cs typeface="Arial" panose="020B0604020202020204" pitchFamily="34" charset="0"/>
              </a:rPr>
              <a:t>העמדת תשתית משותפת ומסגרת מאורגנת של ממשק ושירותים למשתמש ולחבילות התוכנה</a:t>
            </a:r>
          </a:p>
          <a:p>
            <a:pPr marL="342900" indent="-342900" algn="r" rtl="1">
              <a:lnSpc>
                <a:spcPct val="150000"/>
              </a:lnSpc>
              <a:buFont typeface="+mj-lt"/>
              <a:buAutoNum type="arabicPeriod"/>
            </a:pPr>
            <a:endParaRPr lang="he-IL" sz="1600" dirty="0">
              <a:latin typeface="Arial" panose="020B0604020202020204" pitchFamily="34" charset="0"/>
              <a:cs typeface="Arial" panose="020B0604020202020204" pitchFamily="34" charset="0"/>
            </a:endParaRPr>
          </a:p>
          <a:p>
            <a:pPr algn="r" rtl="1">
              <a:lnSpc>
                <a:spcPct val="150000"/>
              </a:lnSpc>
            </a:pPr>
            <a:r>
              <a:rPr lang="he-IL" sz="1600" dirty="0">
                <a:latin typeface="Arial" panose="020B0604020202020204" pitchFamily="34" charset="0"/>
                <a:cs typeface="Arial" panose="020B0604020202020204" pitchFamily="34" charset="0"/>
              </a:rPr>
              <a:t>דוגמאות למערכות הפעלה: </a:t>
            </a:r>
            <a:r>
              <a:rPr lang="en-US" sz="1600" dirty="0">
                <a:latin typeface="Arial" panose="020B0604020202020204" pitchFamily="34" charset="0"/>
                <a:cs typeface="Arial" panose="020B0604020202020204" pitchFamily="34" charset="0"/>
              </a:rPr>
              <a:t>Windows, Linux, MacOS</a:t>
            </a:r>
            <a:r>
              <a:rPr lang="en-US" dirty="0">
                <a:latin typeface="Arial" panose="020B0604020202020204" pitchFamily="34" charset="0"/>
                <a:cs typeface="Arial" panose="020B0604020202020204" pitchFamily="34" charset="0"/>
              </a:rPr>
              <a:t>, Android</a:t>
            </a:r>
            <a:endParaRPr lang="he-IL" sz="1600" dirty="0">
              <a:latin typeface="Arial" panose="020B0604020202020204" pitchFamily="34" charset="0"/>
              <a:cs typeface="Arial" panose="020B0604020202020204" pitchFamily="34" charset="0"/>
            </a:endParaRP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1015806" y="3246926"/>
            <a:ext cx="3951157" cy="18236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1573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מבנה מערכת הפעלה</a:t>
            </a:r>
          </a:p>
          <a:p>
            <a:pPr algn="r" rtl="1">
              <a:lnSpc>
                <a:spcPct val="150000"/>
              </a:lnSpc>
            </a:pPr>
            <a:r>
              <a:rPr lang="he-IL" b="1" dirty="0">
                <a:latin typeface="Arial" panose="020B0604020202020204" pitchFamily="34" charset="0"/>
                <a:cs typeface="Arial" panose="020B0604020202020204" pitchFamily="34" charset="0"/>
              </a:rPr>
              <a:t>ליבת מערכת ההפעלה </a:t>
            </a:r>
            <a:r>
              <a:rPr lang="he-IL" dirty="0">
                <a:latin typeface="Arial" panose="020B0604020202020204" pitchFamily="34" charset="0"/>
                <a:cs typeface="Arial" panose="020B0604020202020204" pitchFamily="34" charset="0"/>
              </a:rPr>
              <a:t>(</a:t>
            </a:r>
            <a:r>
              <a:rPr lang="en-US" dirty="0">
                <a:latin typeface="Arial" panose="020B0604020202020204" pitchFamily="34" charset="0"/>
                <a:cs typeface="Arial" panose="020B0604020202020204" pitchFamily="34" charset="0"/>
              </a:rPr>
              <a:t>Kernel</a:t>
            </a:r>
            <a:r>
              <a:rPr lang="he-IL" dirty="0">
                <a:latin typeface="Arial" panose="020B0604020202020204" pitchFamily="34" charset="0"/>
                <a:cs typeface="Arial" panose="020B0604020202020204" pitchFamily="34" charset="0"/>
              </a:rPr>
              <a:t>) תווך בין התוכנות לבין שכבת החומרה. </a:t>
            </a:r>
            <a:r>
              <a:rPr lang="he-IL" sz="1600" dirty="0">
                <a:latin typeface="Arial" panose="020B0604020202020204" pitchFamily="34" charset="0"/>
                <a:cs typeface="Arial" panose="020B0604020202020204" pitchFamily="34" charset="0"/>
              </a:rPr>
              <a:t>תפקיד מרכזי - ניהול משאבי המערכת, התקשורת שבין רכיבי החומרה והתוכנה ותזמון התוכניות הרצות על המעבד.</a:t>
            </a:r>
          </a:p>
          <a:p>
            <a:pPr algn="r" rtl="1">
              <a:lnSpc>
                <a:spcPct val="150000"/>
              </a:lnSpc>
            </a:pPr>
            <a:endParaRPr lang="he-IL" sz="1600" dirty="0">
              <a:latin typeface="Arial" panose="020B0604020202020204" pitchFamily="34" charset="0"/>
              <a:cs typeface="Arial" panose="020B0604020202020204" pitchFamily="34" charset="0"/>
            </a:endParaRPr>
          </a:p>
          <a:p>
            <a:pPr algn="r" rtl="1">
              <a:lnSpc>
                <a:spcPct val="150000"/>
              </a:lnSpc>
            </a:pPr>
            <a:r>
              <a:rPr lang="he-IL" sz="1600" b="1" dirty="0">
                <a:latin typeface="Arial" panose="020B0604020202020204" pitchFamily="34" charset="0"/>
                <a:cs typeface="Arial" panose="020B0604020202020204" pitchFamily="34" charset="0"/>
              </a:rPr>
              <a:t>ממשק החומרה</a:t>
            </a:r>
            <a:r>
              <a:rPr lang="he-IL" sz="1600" dirty="0">
                <a:latin typeface="Arial" panose="020B0604020202020204" pitchFamily="34" charset="0"/>
                <a:cs typeface="Arial" panose="020B0604020202020204" pitchFamily="34" charset="0"/>
              </a:rPr>
              <a:t>: מתרגם פעולות של רכיבי חומרה לשימוש התוכנה. למשל, הזזה של העכבר המייצרת אות חשמלי תתורגם לרצף נתוני תוכנה כך שהתוכנה תזיז את העכבר למקום המתאים.</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1114530" y="2606468"/>
            <a:ext cx="3833992" cy="3032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2562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מבנה מערכת הפעלה</a:t>
            </a:r>
          </a:p>
          <a:p>
            <a:pPr algn="r" rtl="1">
              <a:lnSpc>
                <a:spcPct val="150000"/>
              </a:lnSpc>
            </a:pPr>
            <a:r>
              <a:rPr lang="he-IL" b="1" dirty="0">
                <a:latin typeface="Arial" panose="020B0604020202020204" pitchFamily="34" charset="0"/>
                <a:cs typeface="Arial" panose="020B0604020202020204" pitchFamily="34" charset="0"/>
              </a:rPr>
              <a:t>ממשק תוכנה </a:t>
            </a:r>
            <a:r>
              <a:rPr lang="he-IL" dirty="0">
                <a:latin typeface="Arial" panose="020B0604020202020204" pitchFamily="34" charset="0"/>
                <a:cs typeface="Arial" panose="020B0604020202020204" pitchFamily="34" charset="0"/>
              </a:rPr>
              <a:t>(</a:t>
            </a:r>
            <a:r>
              <a:rPr lang="en-US" dirty="0">
                <a:latin typeface="Arial" panose="020B0604020202020204" pitchFamily="34" charset="0"/>
                <a:cs typeface="Arial" panose="020B0604020202020204" pitchFamily="34" charset="0"/>
              </a:rPr>
              <a:t>API Interface</a:t>
            </a:r>
            <a:r>
              <a:rPr lang="he-IL" dirty="0">
                <a:latin typeface="Arial" panose="020B0604020202020204" pitchFamily="34" charset="0"/>
                <a:cs typeface="Arial" panose="020B0604020202020204" pitchFamily="34" charset="0"/>
              </a:rPr>
              <a:t>)</a:t>
            </a:r>
            <a:r>
              <a:rPr lang="he-IL" b="1" dirty="0">
                <a:latin typeface="Arial" panose="020B0604020202020204" pitchFamily="34" charset="0"/>
                <a:cs typeface="Arial" panose="020B0604020202020204" pitchFamily="34" charset="0"/>
              </a:rPr>
              <a:t> </a:t>
            </a:r>
            <a:r>
              <a:rPr lang="he-IL" dirty="0">
                <a:latin typeface="Arial" panose="020B0604020202020204" pitchFamily="34" charset="0"/>
                <a:cs typeface="Arial" panose="020B0604020202020204" pitchFamily="34" charset="0"/>
              </a:rPr>
              <a:t>מאפשר לכותבי הקוד להשתמש בשירותי המערכת כמו אחסון מידע או שימוש בזיכרון מבלי לנהל את הפעולות בעצמם.</a:t>
            </a:r>
            <a:endParaRPr lang="en-US" dirty="0">
              <a:latin typeface="Arial" panose="020B0604020202020204" pitchFamily="34" charset="0"/>
              <a:cs typeface="Arial" panose="020B0604020202020204" pitchFamily="34" charset="0"/>
            </a:endParaRPr>
          </a:p>
          <a:p>
            <a:pPr algn="l">
              <a:lnSpc>
                <a:spcPct val="150000"/>
              </a:lnSpc>
            </a:pPr>
            <a:r>
              <a:rPr lang="en-US" dirty="0">
                <a:latin typeface="Arial" panose="020B0604020202020204" pitchFamily="34" charset="0"/>
                <a:cs typeface="Arial" panose="020B0604020202020204" pitchFamily="34" charset="0"/>
              </a:rPr>
              <a:t>API = </a:t>
            </a:r>
            <a:r>
              <a:rPr lang="en-US" b="0" i="0" u="none" strike="noStrike" baseline="0" dirty="0">
                <a:latin typeface="Calibri" panose="020F0502020204030204" pitchFamily="34" charset="0"/>
              </a:rPr>
              <a:t>Application Programming Interface</a:t>
            </a:r>
          </a:p>
          <a:p>
            <a:pPr algn="r" rtl="1">
              <a:lnSpc>
                <a:spcPct val="150000"/>
              </a:lnSpc>
            </a:pPr>
            <a:r>
              <a:rPr lang="he-IL" b="1" dirty="0">
                <a:latin typeface="Arial" panose="020B0604020202020204" pitchFamily="34" charset="0"/>
                <a:cs typeface="Arial" panose="020B0604020202020204" pitchFamily="34" charset="0"/>
              </a:rPr>
              <a:t>ממשק משתמש </a:t>
            </a:r>
            <a:r>
              <a:rPr lang="he-IL" dirty="0">
                <a:latin typeface="Arial" panose="020B0604020202020204" pitchFamily="34" charset="0"/>
                <a:cs typeface="Arial" panose="020B0604020202020204" pitchFamily="34" charset="0"/>
              </a:rPr>
              <a:t>(</a:t>
            </a:r>
            <a:r>
              <a:rPr lang="en-US" dirty="0">
                <a:latin typeface="Arial" panose="020B0604020202020204" pitchFamily="34" charset="0"/>
                <a:cs typeface="Arial" panose="020B0604020202020204" pitchFamily="34" charset="0"/>
              </a:rPr>
              <a:t>GUI</a:t>
            </a:r>
            <a:r>
              <a:rPr lang="he-IL" dirty="0">
                <a:latin typeface="Arial" panose="020B0604020202020204" pitchFamily="34" charset="0"/>
                <a:cs typeface="Arial" panose="020B0604020202020204" pitchFamily="34" charset="0"/>
              </a:rPr>
              <a:t>). דרך הצגה למשתמש נתונים לטובת הפעלת תוכנות וקבלת תוצאות מהן. נראות של מערכות הפעלה. ממשקים גרפיים מאפשרים למשתמש לשלוט בכל הנעשה במחשב בעזרת כל אמצעי קלט ללא צורך בכתיבת פקודות או כל ידע בשפת מחשב.</a:t>
            </a:r>
          </a:p>
          <a:p>
            <a:pPr>
              <a:lnSpc>
                <a:spcPct val="150000"/>
              </a:lnSpc>
            </a:pPr>
            <a:r>
              <a:rPr lang="en-US" dirty="0">
                <a:latin typeface="Arial" panose="020B0604020202020204" pitchFamily="34" charset="0"/>
                <a:cs typeface="Arial" panose="020B0604020202020204" pitchFamily="34" charset="0"/>
              </a:rPr>
              <a:t>GUI = </a:t>
            </a:r>
            <a:r>
              <a:rPr lang="en-US" b="0" i="0" u="none" strike="noStrike" baseline="0" dirty="0">
                <a:latin typeface="Calibri" panose="020F0502020204030204" pitchFamily="34" charset="0"/>
              </a:rPr>
              <a:t>Graphic User Interface</a:t>
            </a:r>
            <a:endParaRPr lang="en-US" dirty="0">
              <a:latin typeface="Arial" panose="020B0604020202020204" pitchFamily="34" charset="0"/>
              <a:cs typeface="Arial" panose="020B0604020202020204" pitchFamily="34" charset="0"/>
            </a:endParaRPr>
          </a:p>
          <a:p>
            <a:pPr algn="r" rtl="1">
              <a:lnSpc>
                <a:spcPct val="150000"/>
              </a:lnSpc>
            </a:pPr>
            <a:endParaRPr lang="he-IL" sz="1600" dirty="0">
              <a:latin typeface="Arial" panose="020B0604020202020204" pitchFamily="34" charset="0"/>
              <a:cs typeface="Arial" panose="020B0604020202020204" pitchFamily="34" charset="0"/>
            </a:endParaRP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1467718" y="2606468"/>
            <a:ext cx="3127616" cy="3032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34057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מבנה הקבצים</a:t>
            </a:r>
          </a:p>
          <a:p>
            <a:pPr algn="r" rtl="1">
              <a:lnSpc>
                <a:spcPct val="150000"/>
              </a:lnSpc>
            </a:pPr>
            <a:r>
              <a:rPr lang="he-IL" b="1" dirty="0">
                <a:latin typeface="Arial" panose="020B0604020202020204" pitchFamily="34" charset="0"/>
                <a:cs typeface="Arial" panose="020B0604020202020204" pitchFamily="34" charset="0"/>
              </a:rPr>
              <a:t>קובץ - </a:t>
            </a:r>
            <a:r>
              <a:rPr lang="he-IL" dirty="0">
                <a:latin typeface="Arial" panose="020B0604020202020204" pitchFamily="34" charset="0"/>
                <a:cs typeface="Arial" panose="020B0604020202020204" pitchFamily="34" charset="0"/>
              </a:rPr>
              <a:t>קבצים מגדירים נפח מידע שיש לו מכנה משותף ואשר אנחנו קוראים לו בשם שיהפוך מאוחר יותר את המידע לנגיש בקלות:</a:t>
            </a:r>
          </a:p>
          <a:p>
            <a:pPr marL="285750" indent="-285750" algn="r" rtl="1">
              <a:lnSpc>
                <a:spcPct val="150000"/>
              </a:lnSpc>
              <a:buFont typeface="Wingdings" panose="05000000000000000000" pitchFamily="2" charset="2"/>
              <a:buChar char="v"/>
            </a:pPr>
            <a:r>
              <a:rPr lang="he-IL" sz="1600" dirty="0">
                <a:latin typeface="Arial" panose="020B0604020202020204" pitchFamily="34" charset="0"/>
                <a:cs typeface="Arial" panose="020B0604020202020204" pitchFamily="34" charset="0"/>
              </a:rPr>
              <a:t>שם הקובץ – נקבע ע"י המשתמש</a:t>
            </a:r>
          </a:p>
          <a:p>
            <a:pPr marL="285750" indent="-285750" algn="r" rtl="1">
              <a:lnSpc>
                <a:spcPct val="150000"/>
              </a:lnSpc>
              <a:buFont typeface="Wingdings" panose="05000000000000000000" pitchFamily="2" charset="2"/>
              <a:buChar char="v"/>
            </a:pPr>
            <a:r>
              <a:rPr lang="he-IL" sz="1600" dirty="0">
                <a:latin typeface="Arial" panose="020B0604020202020204" pitchFamily="34" charset="0"/>
                <a:cs typeface="Arial" panose="020B0604020202020204" pitchFamily="34" charset="0"/>
              </a:rPr>
              <a:t>סיומת הקובץ – מגדירה את סוג הקובץ</a:t>
            </a:r>
          </a:p>
          <a:p>
            <a:pPr marL="285750" indent="-285750" algn="r" rtl="1">
              <a:lnSpc>
                <a:spcPct val="150000"/>
              </a:lnSpc>
              <a:buFont typeface="Wingdings" panose="05000000000000000000" pitchFamily="2" charset="2"/>
              <a:buChar char="v"/>
            </a:pPr>
            <a:endParaRPr lang="he-IL" sz="1600" dirty="0">
              <a:latin typeface="Arial" panose="020B0604020202020204" pitchFamily="34" charset="0"/>
              <a:cs typeface="Arial" panose="020B0604020202020204" pitchFamily="34" charset="0"/>
            </a:endParaRPr>
          </a:p>
          <a:p>
            <a:pPr algn="r" rtl="1">
              <a:lnSpc>
                <a:spcPct val="150000"/>
              </a:lnSpc>
            </a:pPr>
            <a:r>
              <a:rPr lang="he-IL" b="1" dirty="0">
                <a:latin typeface="Arial" panose="020B0604020202020204" pitchFamily="34" charset="0"/>
                <a:cs typeface="Arial" panose="020B0604020202020204" pitchFamily="34" charset="0"/>
              </a:rPr>
              <a:t>סוגי קבצים</a:t>
            </a:r>
            <a:r>
              <a:rPr lang="he-IL" dirty="0">
                <a:latin typeface="Arial" panose="020B0604020202020204" pitchFamily="34" charset="0"/>
                <a:cs typeface="Arial" panose="020B0604020202020204" pitchFamily="34" charset="0"/>
              </a:rPr>
              <a:t>: סוג הקובץ מגדיר את הפורמט שלו. ניתן לשמור קובץ בפורמט אחר מהפורמט המקורי שלו, ע"י פעולת "שמור בשם" ושינוי הסוג שלו.</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723857" y="2828367"/>
            <a:ext cx="4615337" cy="25893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1029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מבנה הקבצים</a:t>
            </a:r>
          </a:p>
          <a:p>
            <a:pPr algn="r" rtl="1">
              <a:lnSpc>
                <a:spcPct val="150000"/>
              </a:lnSpc>
            </a:pPr>
            <a:r>
              <a:rPr lang="he-IL" dirty="0">
                <a:latin typeface="Arial" panose="020B0604020202020204" pitchFamily="34" charset="0"/>
                <a:cs typeface="Arial" panose="020B0604020202020204" pitchFamily="34" charset="0"/>
              </a:rPr>
              <a:t>הקבצים מסודרים בשיטה היררכית. הקובץ הוא היחידה הקטנה ביותר. ניתן לארגן מספר קבצים בתוך תיקיה, ספריה. הספריות עצמן יכולות להיות אחת בתוך השנייה. הספריות השונות מאורגנות בכונן (</a:t>
            </a:r>
            <a:r>
              <a:rPr lang="en-US" dirty="0">
                <a:latin typeface="Arial" panose="020B0604020202020204" pitchFamily="34" charset="0"/>
                <a:cs typeface="Arial" panose="020B0604020202020204" pitchFamily="34" charset="0"/>
              </a:rPr>
              <a:t>Drive</a:t>
            </a:r>
            <a:r>
              <a:rPr lang="he-IL" dirty="0">
                <a:latin typeface="Arial" panose="020B0604020202020204" pitchFamily="34" charset="0"/>
                <a:cs typeface="Arial" panose="020B0604020202020204" pitchFamily="34" charset="0"/>
              </a:rPr>
              <a:t>).</a:t>
            </a:r>
          </a:p>
          <a:p>
            <a:pPr algn="r" rtl="1">
              <a:lnSpc>
                <a:spcPct val="150000"/>
              </a:lnSpc>
            </a:pPr>
            <a:endParaRPr lang="he-IL" dirty="0">
              <a:latin typeface="Arial" panose="020B0604020202020204" pitchFamily="34" charset="0"/>
              <a:cs typeface="Arial" panose="020B0604020202020204" pitchFamily="34" charset="0"/>
            </a:endParaRPr>
          </a:p>
          <a:p>
            <a:pPr algn="r" rtl="1">
              <a:lnSpc>
                <a:spcPct val="150000"/>
              </a:lnSpc>
            </a:pPr>
            <a:r>
              <a:rPr lang="he-IL" b="1" dirty="0">
                <a:latin typeface="Arial" panose="020B0604020202020204" pitchFamily="34" charset="0"/>
                <a:cs typeface="Arial" panose="020B0604020202020204" pitchFamily="34" charset="0"/>
              </a:rPr>
              <a:t>נתיב</a:t>
            </a:r>
            <a:r>
              <a:rPr lang="he-IL"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Path</a:t>
            </a:r>
            <a:r>
              <a:rPr lang="he-IL" dirty="0">
                <a:latin typeface="Arial" panose="020B0604020202020204" pitchFamily="34" charset="0"/>
                <a:cs typeface="Arial" panose="020B0604020202020204" pitchFamily="34" charset="0"/>
              </a:rPr>
              <a:t>) - מסלול המתאר את הדרך למציאת הקובץ. לדוגמא:</a:t>
            </a:r>
          </a:p>
          <a:p>
            <a:pPr algn="l">
              <a:lnSpc>
                <a:spcPct val="150000"/>
              </a:lnSpc>
            </a:pPr>
            <a:r>
              <a:rPr lang="en-US" dirty="0">
                <a:latin typeface="Arial" panose="020B0604020202020204" pitchFamily="34" charset="0"/>
                <a:cs typeface="Arial" panose="020B0604020202020204" pitchFamily="34" charset="0"/>
              </a:rPr>
              <a:t>C:\Users\All Users</a:t>
            </a:r>
            <a:endParaRPr lang="he-IL" dirty="0">
              <a:latin typeface="Arial" panose="020B0604020202020204" pitchFamily="34" charset="0"/>
              <a:cs typeface="Arial" panose="020B0604020202020204" pitchFamily="34" charset="0"/>
            </a:endParaRP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a:blip r:embed="rId4"/>
          <a:srcRect/>
          <a:stretch/>
        </p:blipFill>
        <p:spPr bwMode="auto">
          <a:xfrm>
            <a:off x="710393" y="2416128"/>
            <a:ext cx="4642266" cy="3413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7478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פעולות על קבצים ותיקיות</a:t>
            </a:r>
            <a:endParaRPr lang="en-US"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dirty="0">
                <a:latin typeface="Arial" panose="020B0604020202020204" pitchFamily="34" charset="0"/>
                <a:cs typeface="Arial" panose="020B0604020202020204" pitchFamily="34" charset="0"/>
              </a:rPr>
              <a:t>ניתן לבצע פעולות שונות על תיקיות וקבצים, כגון:</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יצירת תיקיות</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יצירת קבצים חדשים</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שמירת קבצים</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עדכון קבצים</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שינוי שם לקובץ/תיקיה</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מחיקת תיקיות וקבצים</a:t>
            </a:r>
          </a:p>
        </p:txBody>
      </p:sp>
      <p:pic>
        <p:nvPicPr>
          <p:cNvPr id="7" name="Picture 2">
            <a:extLst>
              <a:ext uri="{FF2B5EF4-FFF2-40B4-BE49-F238E27FC236}">
                <a16:creationId xmlns:a16="http://schemas.microsoft.com/office/drawing/2014/main" id="{D16E5007-F9DE-0F70-6788-C6D9DA78AD81}"/>
              </a:ext>
            </a:extLst>
          </p:cNvPr>
          <p:cNvPicPr>
            <a:picLocks noChangeAspect="1" noChangeArrowheads="1"/>
          </p:cNvPicPr>
          <p:nvPr/>
        </p:nvPicPr>
        <p:blipFill>
          <a:blip r:embed="rId4"/>
          <a:srcRect/>
          <a:stretch/>
        </p:blipFill>
        <p:spPr bwMode="auto">
          <a:xfrm>
            <a:off x="955148" y="3324022"/>
            <a:ext cx="4152755" cy="1598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081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מערכת מידע</a:t>
            </a:r>
          </a:p>
          <a:p>
            <a:pPr algn="r" rtl="1">
              <a:lnSpc>
                <a:spcPct val="150000"/>
              </a:lnSpc>
            </a:pPr>
            <a:r>
              <a:rPr lang="he-IL" dirty="0">
                <a:latin typeface="Arial" panose="020B0604020202020204" pitchFamily="34" charset="0"/>
                <a:cs typeface="Arial" panose="020B0604020202020204" pitchFamily="34" charset="0"/>
              </a:rPr>
              <a:t>מערכת מידע היא תוכנה או אוסף של תוכנות המאפשרות לנהל מידע בצורה ממוחשבת. המערכת מיועדת לארגון או ליחיד ומאפשרת אחסון מידע, ניהולו, עיבודו ושליפתו מאוחר יותר, באופן מלא או תוך כדי ביצוע חתכים מסוימים. ניתן לנהל מערכות מידע בכל תחום:</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פיננסי</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תעשייתי</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גיאוגרפי</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וכדו'...</a:t>
            </a:r>
          </a:p>
        </p:txBody>
      </p:sp>
      <p:pic>
        <p:nvPicPr>
          <p:cNvPr id="7" name="Picture 2">
            <a:extLst>
              <a:ext uri="{FF2B5EF4-FFF2-40B4-BE49-F238E27FC236}">
                <a16:creationId xmlns:a16="http://schemas.microsoft.com/office/drawing/2014/main" id="{D16E5007-F9DE-0F70-6788-C6D9DA78AD81}"/>
              </a:ext>
            </a:extLst>
          </p:cNvPr>
          <p:cNvPicPr>
            <a:picLocks noChangeAspect="1" noChangeArrowheads="1"/>
          </p:cNvPicPr>
          <p:nvPr/>
        </p:nvPicPr>
        <p:blipFill>
          <a:blip r:embed="rId4"/>
          <a:srcRect/>
          <a:stretch/>
        </p:blipFill>
        <p:spPr bwMode="auto">
          <a:xfrm>
            <a:off x="899350" y="1935905"/>
            <a:ext cx="4264351" cy="4374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902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מערכות הפעלה וכלי עזר</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מערכת מידע</a:t>
            </a:r>
          </a:p>
          <a:p>
            <a:pPr algn="r" rtl="1">
              <a:lnSpc>
                <a:spcPct val="150000"/>
              </a:lnSpc>
            </a:pPr>
            <a:r>
              <a:rPr lang="he-IL" dirty="0">
                <a:latin typeface="Arial" panose="020B0604020202020204" pitchFamily="34" charset="0"/>
                <a:cs typeface="Arial" panose="020B0604020202020204" pitchFamily="34" charset="0"/>
              </a:rPr>
              <a:t>מבנה מערכת מידע טיפוסית מודל שלוש השכבות:</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שכבת אחסון המידע הממומשת באמצעות בסיס נתונים</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שכבה לוגית המעבדת ומנתחת את המידע</a:t>
            </a:r>
          </a:p>
          <a:p>
            <a:pPr marL="285750"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שכבת התצוגה המספקת את ממש המשתמש</a:t>
            </a:r>
          </a:p>
        </p:txBody>
      </p:sp>
      <p:pic>
        <p:nvPicPr>
          <p:cNvPr id="7" name="Picture 2">
            <a:extLst>
              <a:ext uri="{FF2B5EF4-FFF2-40B4-BE49-F238E27FC236}">
                <a16:creationId xmlns:a16="http://schemas.microsoft.com/office/drawing/2014/main" id="{D16E5007-F9DE-0F70-6788-C6D9DA78AD81}"/>
              </a:ext>
            </a:extLst>
          </p:cNvPr>
          <p:cNvPicPr>
            <a:picLocks noChangeAspect="1" noChangeArrowheads="1"/>
          </p:cNvPicPr>
          <p:nvPr/>
        </p:nvPicPr>
        <p:blipFill>
          <a:blip r:embed="rId4"/>
          <a:srcRect/>
          <a:stretch/>
        </p:blipFill>
        <p:spPr bwMode="auto">
          <a:xfrm>
            <a:off x="1102846" y="2398263"/>
            <a:ext cx="3857360" cy="34495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4720635"/>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1734</TotalTime>
  <Words>788</Words>
  <Application>Microsoft Office PowerPoint</Application>
  <PresentationFormat>Widescreen</PresentationFormat>
  <Paragraphs>96</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Sagona ExtraLight</vt:lpstr>
      <vt:lpstr>Speak Pro</vt:lpstr>
      <vt:lpstr>Wingdings</vt:lpstr>
      <vt:lpstr>Office Theme</vt:lpstr>
      <vt:lpstr>QA בודק תוכנה</vt:lpstr>
      <vt:lpstr>מערכות הפעלה וכלי עזר</vt:lpstr>
      <vt:lpstr>מערכות הפעלה וכלי עזר</vt:lpstr>
      <vt:lpstr>מערכות הפעלה וכלי עזר</vt:lpstr>
      <vt:lpstr>מערכות הפעלה וכלי עזר</vt:lpstr>
      <vt:lpstr>מערכות הפעלה וכלי עזר</vt:lpstr>
      <vt:lpstr>מערכות הפעלה וכלי עזר</vt:lpstr>
      <vt:lpstr>מערכות הפעלה וכלי עזר</vt:lpstr>
      <vt:lpstr>מערכות הפעלה וכלי עזר</vt:lpstr>
      <vt:lpstr>מערכות הפעלה וכלי עזר</vt:lpstr>
      <vt:lpstr>מערכות הפעלה וכלי עזר</vt:lpstr>
      <vt:lpstr>מערכות הפעלה וכלי עזר</vt:lpstr>
      <vt:lpstr>מערכות הפעלה וכלי עזר</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15</cp:revision>
  <dcterms:created xsi:type="dcterms:W3CDTF">2022-03-07T11:44:47Z</dcterms:created>
  <dcterms:modified xsi:type="dcterms:W3CDTF">2023-02-15T14:59:24Z</dcterms:modified>
</cp:coreProperties>
</file>

<file path=docProps/thumbnail.jpeg>
</file>